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65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55783A-62F8-40B0-9C1B-08FF044F517B}">
          <p14:sldIdLst>
            <p14:sldId id="256"/>
            <p14:sldId id="257"/>
            <p14:sldId id="265"/>
            <p14:sldId id="258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2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3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0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8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8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8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8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1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4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6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887721533?app_id=122963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5BF1194-D1CF-B102-3201-D71A59724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678C0-61A4-40AF-3FF2-53F37B891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1010" y="3485551"/>
            <a:ext cx="4475193" cy="1699615"/>
          </a:xfrm>
        </p:spPr>
        <p:txBody>
          <a:bodyPr anchor="b">
            <a:normAutofit/>
          </a:bodyPr>
          <a:lstStyle/>
          <a:p>
            <a:pPr algn="r"/>
            <a:r>
              <a:rPr lang="en-GB" dirty="0"/>
              <a:t>Apprenticeships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2A0F2B-C077-1C42-1604-5C3C77803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7081" y="5254388"/>
            <a:ext cx="5089123" cy="679687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National Apprenticeship Week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123AF2-B15A-C5CB-B9C2-876162D4E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96" b="7007"/>
          <a:stretch/>
        </p:blipFill>
        <p:spPr>
          <a:xfrm>
            <a:off x="1" y="1"/>
            <a:ext cx="11083206" cy="5435337"/>
          </a:xfrm>
          <a:custGeom>
            <a:avLst/>
            <a:gdLst/>
            <a:ahLst/>
            <a:cxnLst/>
            <a:rect l="l" t="t" r="r" b="b"/>
            <a:pathLst>
              <a:path w="11083206" h="5435337">
                <a:moveTo>
                  <a:pt x="0" y="0"/>
                </a:moveTo>
                <a:lnTo>
                  <a:pt x="11083206" y="0"/>
                </a:lnTo>
                <a:lnTo>
                  <a:pt x="5168524" y="4641089"/>
                </a:lnTo>
                <a:lnTo>
                  <a:pt x="5085316" y="4703074"/>
                </a:lnTo>
                <a:cubicBezTo>
                  <a:pt x="4435761" y="5161781"/>
                  <a:pt x="3691447" y="5401005"/>
                  <a:pt x="2944961" y="5431897"/>
                </a:cubicBezTo>
                <a:cubicBezTo>
                  <a:pt x="2867202" y="5435115"/>
                  <a:pt x="2789419" y="5436072"/>
                  <a:pt x="2711718" y="5434782"/>
                </a:cubicBezTo>
                <a:cubicBezTo>
                  <a:pt x="1764730" y="5419051"/>
                  <a:pt x="829783" y="5069425"/>
                  <a:pt x="96317" y="4408720"/>
                </a:cubicBezTo>
                <a:lnTo>
                  <a:pt x="0" y="431753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650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4086F5-5AAC-F692-73E3-87A47A65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F35EB-B346-1DC8-9CDE-96AFB9D87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576" y="3167622"/>
            <a:ext cx="4305892" cy="1805111"/>
          </a:xfrm>
        </p:spPr>
        <p:txBody>
          <a:bodyPr anchor="ctr">
            <a:normAutofit/>
          </a:bodyPr>
          <a:lstStyle/>
          <a:p>
            <a:r>
              <a:rPr lang="en-GB" dirty="0"/>
              <a:t>What are they?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51B06F-42FD-3E0A-3AA8-C51082644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V="1">
            <a:off x="-23526" y="-55243"/>
            <a:ext cx="6407229" cy="3479258"/>
          </a:xfrm>
          <a:custGeom>
            <a:avLst/>
            <a:gdLst>
              <a:gd name="connsiteX0" fmla="*/ 53408 w 6407229"/>
              <a:gd name="connsiteY0" fmla="*/ 3479258 h 3479258"/>
              <a:gd name="connsiteX1" fmla="*/ 6407229 w 6407229"/>
              <a:gd name="connsiteY1" fmla="*/ 3368352 h 3479258"/>
              <a:gd name="connsiteX2" fmla="*/ 2513111 w 6407229"/>
              <a:gd name="connsiteY2" fmla="*/ 401274 h 3479258"/>
              <a:gd name="connsiteX3" fmla="*/ 2468202 w 6407229"/>
              <a:gd name="connsiteY3" fmla="*/ 369022 h 3479258"/>
              <a:gd name="connsiteX4" fmla="*/ 1321050 w 6407229"/>
              <a:gd name="connsiteY4" fmla="*/ 613 h 3479258"/>
              <a:gd name="connsiteX5" fmla="*/ 1196752 w 6407229"/>
              <a:gd name="connsiteY5" fmla="*/ 1245 h 3479258"/>
              <a:gd name="connsiteX6" fmla="*/ 56027 w 6407229"/>
              <a:gd name="connsiteY6" fmla="*/ 376720 h 3479258"/>
              <a:gd name="connsiteX7" fmla="*/ 0 w 6407229"/>
              <a:gd name="connsiteY7" fmla="*/ 419528 h 347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7229" h="3479258">
                <a:moveTo>
                  <a:pt x="53408" y="3479258"/>
                </a:moveTo>
                <a:lnTo>
                  <a:pt x="6407229" y="3368352"/>
                </a:lnTo>
                <a:lnTo>
                  <a:pt x="2513111" y="401274"/>
                </a:lnTo>
                <a:lnTo>
                  <a:pt x="2468202" y="369022"/>
                </a:lnTo>
                <a:cubicBezTo>
                  <a:pt x="2117855" y="130665"/>
                  <a:pt x="1719063" y="10130"/>
                  <a:pt x="1321050" y="613"/>
                </a:cubicBezTo>
                <a:cubicBezTo>
                  <a:pt x="1279590" y="-379"/>
                  <a:pt x="1238139" y="-165"/>
                  <a:pt x="1196752" y="1245"/>
                </a:cubicBezTo>
                <a:cubicBezTo>
                  <a:pt x="793227" y="14995"/>
                  <a:pt x="395796" y="142529"/>
                  <a:pt x="56027" y="376720"/>
                </a:cubicBezTo>
                <a:lnTo>
                  <a:pt x="0" y="419528"/>
                </a:lnTo>
                <a:close/>
              </a:path>
            </a:pathLst>
          </a:custGeom>
          <a:gradFill>
            <a:gsLst>
              <a:gs pos="32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F32190-1DF5-5FFF-D532-889495A9B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740000" flipV="1">
            <a:off x="7884803" y="5010325"/>
            <a:ext cx="4324338" cy="1889417"/>
          </a:xfrm>
          <a:custGeom>
            <a:avLst/>
            <a:gdLst>
              <a:gd name="connsiteX0" fmla="*/ 26412 w 4324338"/>
              <a:gd name="connsiteY0" fmla="*/ 1889417 h 1889417"/>
              <a:gd name="connsiteX1" fmla="*/ 4324338 w 4324338"/>
              <a:gd name="connsiteY1" fmla="*/ 1814397 h 1889417"/>
              <a:gd name="connsiteX2" fmla="*/ 2459858 w 4324338"/>
              <a:gd name="connsiteY2" fmla="*/ 403264 h 1889417"/>
              <a:gd name="connsiteX3" fmla="*/ 2414726 w 4324338"/>
              <a:gd name="connsiteY3" fmla="*/ 370852 h 1889417"/>
              <a:gd name="connsiteX4" fmla="*/ 1261883 w 4324338"/>
              <a:gd name="connsiteY4" fmla="*/ 615 h 1889417"/>
              <a:gd name="connsiteX5" fmla="*/ 70385 w 4324338"/>
              <a:gd name="connsiteY5" fmla="*/ 326182 h 1889417"/>
              <a:gd name="connsiteX6" fmla="*/ 0 w 4324338"/>
              <a:gd name="connsiteY6" fmla="*/ 376291 h 188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4338" h="1889417">
                <a:moveTo>
                  <a:pt x="26412" y="1889417"/>
                </a:moveTo>
                <a:lnTo>
                  <a:pt x="4324338" y="1814397"/>
                </a:lnTo>
                <a:lnTo>
                  <a:pt x="2459858" y="403264"/>
                </a:lnTo>
                <a:lnTo>
                  <a:pt x="2414726" y="370852"/>
                </a:lnTo>
                <a:cubicBezTo>
                  <a:pt x="2062641" y="131313"/>
                  <a:pt x="1661870" y="10180"/>
                  <a:pt x="1261883" y="615"/>
                </a:cubicBezTo>
                <a:cubicBezTo>
                  <a:pt x="845229" y="-9347"/>
                  <a:pt x="429425" y="101751"/>
                  <a:pt x="70385" y="326182"/>
                </a:cubicBezTo>
                <a:lnTo>
                  <a:pt x="0" y="376291"/>
                </a:lnTo>
                <a:close/>
              </a:path>
            </a:pathLst>
          </a:custGeom>
          <a:gradFill>
            <a:gsLst>
              <a:gs pos="32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8437B-3721-D1C5-E018-75E4B3D3F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43000"/>
            <a:ext cx="4953000" cy="382973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Apprenticeships are a way to continue learning and gaining more qualifications after you leave school, either at 16 or at 18, or even when you are much older!</a:t>
            </a:r>
          </a:p>
          <a:p>
            <a:r>
              <a:rPr lang="en-GB" dirty="0"/>
              <a:t>They are a way of working and learning, with the majority of your time spent working for the company.</a:t>
            </a:r>
          </a:p>
          <a:p>
            <a:r>
              <a:rPr lang="en-GB" dirty="0"/>
              <a:t>The company pays for your training and qualifications.</a:t>
            </a:r>
          </a:p>
          <a:p>
            <a:r>
              <a:rPr lang="en-GB" dirty="0"/>
              <a:t>20% of your time is set aside for training.</a:t>
            </a:r>
          </a:p>
          <a:p>
            <a:r>
              <a:rPr lang="en-GB" b="1" dirty="0"/>
              <a:t>And yes- you get paid for the work you do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5302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68F94E-2BF1-56A5-87AC-0C4270793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F496F-E40C-142A-9DC7-C52F37C5F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57" y="-190500"/>
            <a:ext cx="3283443" cy="228009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dirty="0"/>
              <a:t>Let’s find out more about apprenticeships</a:t>
            </a:r>
          </a:p>
        </p:txBody>
      </p:sp>
      <p:pic>
        <p:nvPicPr>
          <p:cNvPr id="7" name="Online Media 6" title="Understanding Apprenticeships Assembly Film">
            <a:hlinkClick r:id="" action="ppaction://media"/>
            <a:extLst>
              <a:ext uri="{FF2B5EF4-FFF2-40B4-BE49-F238E27FC236}">
                <a16:creationId xmlns:a16="http://schemas.microsoft.com/office/drawing/2014/main" id="{3BC97904-F8D2-1D32-3F2F-3734D5A9FBC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8792" y="17380"/>
            <a:ext cx="11749551" cy="681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8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5D8E37F-B926-4EDC-B832-034AD1BBD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70CBB3-D472-A597-3D32-1C705783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459183"/>
            <a:ext cx="6489764" cy="12382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Local and National opportunities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16AAB4-00E1-C105-6217-7B925C48738A}"/>
              </a:ext>
            </a:extLst>
          </p:cNvPr>
          <p:cNvSpPr txBox="1"/>
          <p:nvPr/>
        </p:nvSpPr>
        <p:spPr>
          <a:xfrm>
            <a:off x="429491" y="1697433"/>
            <a:ext cx="4798293" cy="2978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b="1" dirty="0"/>
              <a:t>Local training providers</a:t>
            </a:r>
          </a:p>
          <a:p>
            <a:pPr marL="571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Crawley College and East Surrey College</a:t>
            </a:r>
          </a:p>
          <a:p>
            <a:pPr marL="571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Plumpton College</a:t>
            </a:r>
          </a:p>
          <a:p>
            <a:pPr marL="571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Steve Willis Training</a:t>
            </a:r>
          </a:p>
          <a:p>
            <a:pPr marL="571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Rewards Training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dirty="0"/>
              <a:t>Local and multinational companies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endParaRPr lang="en-US" dirty="0"/>
          </a:p>
        </p:txBody>
      </p:sp>
      <p:pic>
        <p:nvPicPr>
          <p:cNvPr id="26" name="Picture 25" descr="Twisting road thorugh hills and a valley at sunset">
            <a:extLst>
              <a:ext uri="{FF2B5EF4-FFF2-40B4-BE49-F238E27FC236}">
                <a16:creationId xmlns:a16="http://schemas.microsoft.com/office/drawing/2014/main" id="{5AC70FFF-6AB5-619F-3D41-002BB50EF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8" r="26972" b="1"/>
          <a:stretch/>
        </p:blipFill>
        <p:spPr>
          <a:xfrm>
            <a:off x="3862670" y="2156616"/>
            <a:ext cx="8329331" cy="4701384"/>
          </a:xfrm>
          <a:custGeom>
            <a:avLst/>
            <a:gdLst/>
            <a:ahLst/>
            <a:cxnLst/>
            <a:rect l="l" t="t" r="r" b="b"/>
            <a:pathLst>
              <a:path w="8329331" h="4701384">
                <a:moveTo>
                  <a:pt x="7047184" y="406"/>
                </a:moveTo>
                <a:cubicBezTo>
                  <a:pt x="7473044" y="7480"/>
                  <a:pt x="7895572" y="106955"/>
                  <a:pt x="8282506" y="294946"/>
                </a:cubicBezTo>
                <a:lnTo>
                  <a:pt x="8329331" y="319324"/>
                </a:lnTo>
                <a:lnTo>
                  <a:pt x="8329331" y="4701384"/>
                </a:lnTo>
                <a:lnTo>
                  <a:pt x="0" y="4701384"/>
                </a:lnTo>
                <a:lnTo>
                  <a:pt x="5251843" y="580406"/>
                </a:lnTo>
                <a:lnTo>
                  <a:pt x="5312648" y="535110"/>
                </a:lnTo>
                <a:cubicBezTo>
                  <a:pt x="5787318" y="199904"/>
                  <a:pt x="6331234" y="25089"/>
                  <a:pt x="6876738" y="2514"/>
                </a:cubicBezTo>
                <a:cubicBezTo>
                  <a:pt x="6933561" y="163"/>
                  <a:pt x="6990402" y="-537"/>
                  <a:pt x="7047184" y="406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7964EA-2F2A-D733-8DAF-CBD86170B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068" y="1212649"/>
            <a:ext cx="2857500" cy="714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7FD8A3-1941-741A-4DAF-3F3C23708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620" y="2243931"/>
            <a:ext cx="2157923" cy="5896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41FF24-2449-EE27-9EF8-0EBE15DEF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491" y="2506480"/>
            <a:ext cx="3346029" cy="20793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92BCA0-B3E5-B37F-C77E-C30A6D0EA1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7371" y="4086229"/>
            <a:ext cx="2142837" cy="9411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3B1C75-0C6F-C932-CF1E-E7AA73ADC7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9833" y="6063277"/>
            <a:ext cx="2142837" cy="758588"/>
          </a:xfrm>
          <a:prstGeom prst="rect">
            <a:avLst/>
          </a:prstGeom>
        </p:spPr>
      </p:pic>
      <p:pic>
        <p:nvPicPr>
          <p:cNvPr id="1028" name="Picture 4" descr="Bae-Systems-Logo - Careers in Aerospace">
            <a:extLst>
              <a:ext uri="{FF2B5EF4-FFF2-40B4-BE49-F238E27FC236}">
                <a16:creationId xmlns:a16="http://schemas.microsoft.com/office/drawing/2014/main" id="{8C17491E-1DD8-EBCC-AE3F-F14B201D9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202" y="4545412"/>
            <a:ext cx="2223997" cy="200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49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364E18-0909-04B8-85B7-1D75F7673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A4E4C0D-6BCA-FC17-62BD-B629662A9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19000">
                <a:schemeClr val="bg2"/>
              </a:gs>
              <a:gs pos="99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497E92-7BAB-D25D-70FF-DAEA3DED0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171" y="850478"/>
            <a:ext cx="7946597" cy="1257300"/>
          </a:xfrm>
        </p:spPr>
        <p:txBody>
          <a:bodyPr anchor="ctr">
            <a:normAutofit/>
          </a:bodyPr>
          <a:lstStyle/>
          <a:p>
            <a:r>
              <a:rPr lang="en-GB"/>
              <a:t>What levels are there?</a:t>
            </a:r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08FA76-1ED5-E432-8E59-C7ABAAB6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1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1C624F-B7FF-B3EB-12F9-AFD27BEDF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992" t="8878" r="313" b="122"/>
          <a:stretch/>
        </p:blipFill>
        <p:spPr>
          <a:xfrm>
            <a:off x="0" y="-1"/>
            <a:ext cx="208741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A3D091-DAFE-0C8E-A63D-01D6479A63B8}"/>
              </a:ext>
            </a:extLst>
          </p:cNvPr>
          <p:cNvSpPr txBox="1"/>
          <p:nvPr/>
        </p:nvSpPr>
        <p:spPr>
          <a:xfrm>
            <a:off x="2923854" y="1948873"/>
            <a:ext cx="70883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There are different levels for different careers and for students with different grades at GCSE or A-Level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L2</a:t>
            </a:r>
            <a:r>
              <a:rPr lang="en-GB" dirty="0"/>
              <a:t> Intermediate (generally when leaving year 11)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L3</a:t>
            </a:r>
            <a:r>
              <a:rPr lang="en-GB" dirty="0"/>
              <a:t> Advanced (often when leaving after year 11 or Sixth form)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L4-5 </a:t>
            </a:r>
            <a:r>
              <a:rPr lang="en-GB" dirty="0"/>
              <a:t>Higher Apprenticeships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L6</a:t>
            </a:r>
            <a:r>
              <a:rPr lang="en-GB" dirty="0"/>
              <a:t>     Degree apprenticeships (after securing good A-Levels or L3 qualifications)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L7 </a:t>
            </a:r>
            <a:r>
              <a:rPr lang="en-GB" dirty="0"/>
              <a:t>Degree Apprenticeship (equivalent to a Masters)</a:t>
            </a:r>
          </a:p>
        </p:txBody>
      </p:sp>
    </p:spTree>
    <p:extLst>
      <p:ext uri="{BB962C8B-B14F-4D97-AF65-F5344CB8AC3E}">
        <p14:creationId xmlns:p14="http://schemas.microsoft.com/office/powerpoint/2010/main" val="288807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A06B62-8BB1-9677-4094-5FB84178B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B98B4-A813-598C-3E2C-B47942314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658" y="552450"/>
            <a:ext cx="4032870" cy="749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What first springs to your mind?</a:t>
            </a:r>
          </a:p>
          <a:p>
            <a:endParaRPr lang="en-GB" dirty="0"/>
          </a:p>
        </p:txBody>
      </p:sp>
      <p:pic>
        <p:nvPicPr>
          <p:cNvPr id="5" name="Picture 4" descr="Work tools on a red background">
            <a:extLst>
              <a:ext uri="{FF2B5EF4-FFF2-40B4-BE49-F238E27FC236}">
                <a16:creationId xmlns:a16="http://schemas.microsoft.com/office/drawing/2014/main" id="{BC4D267D-A1EA-D930-2667-B0B8B71CE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63"/>
          <a:stretch/>
        </p:blipFill>
        <p:spPr>
          <a:xfrm>
            <a:off x="1" y="-2357"/>
            <a:ext cx="7872431" cy="4310904"/>
          </a:xfrm>
          <a:custGeom>
            <a:avLst/>
            <a:gdLst/>
            <a:ahLst/>
            <a:cxnLst/>
            <a:rect l="l" t="t" r="r" b="b"/>
            <a:pathLst>
              <a:path w="7872431" h="4310904">
                <a:moveTo>
                  <a:pt x="0" y="0"/>
                </a:moveTo>
                <a:lnTo>
                  <a:pt x="7872431" y="0"/>
                </a:lnTo>
                <a:lnTo>
                  <a:pt x="3042989" y="3788060"/>
                </a:lnTo>
                <a:cubicBezTo>
                  <a:pt x="2579199" y="4115583"/>
                  <a:pt x="2047750" y="4286391"/>
                  <a:pt x="1514750" y="4308448"/>
                </a:cubicBezTo>
                <a:cubicBezTo>
                  <a:pt x="1015062" y="4329127"/>
                  <a:pt x="514010" y="4219067"/>
                  <a:pt x="66064" y="3984830"/>
                </a:cubicBezTo>
                <a:lnTo>
                  <a:pt x="0" y="3947746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5785C2-C7D1-AB73-0652-021DC64EF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216" y="1092402"/>
            <a:ext cx="2286000" cy="140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19B2CD-5A12-D23A-D73A-F51B91808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668" y="1092402"/>
            <a:ext cx="2562225" cy="1409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9D8C54-3A44-C1B8-7C64-72C2FEC0A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7220" y="1092402"/>
            <a:ext cx="2009775" cy="1409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B89081-D500-DE40-67AB-1367F193D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98" y="239859"/>
            <a:ext cx="3924299" cy="1612290"/>
          </a:xfrm>
        </p:spPr>
        <p:txBody>
          <a:bodyPr anchor="ctr">
            <a:normAutofit/>
          </a:bodyPr>
          <a:lstStyle/>
          <a:p>
            <a:r>
              <a:rPr lang="en-GB" dirty="0"/>
              <a:t>What kind of jobs can I get an apprenticeship in?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D03939-D85B-BFE9-927C-C706C513651D}"/>
              </a:ext>
            </a:extLst>
          </p:cNvPr>
          <p:cNvSpPr txBox="1">
            <a:spLocks/>
          </p:cNvSpPr>
          <p:nvPr/>
        </p:nvSpPr>
        <p:spPr>
          <a:xfrm>
            <a:off x="3814618" y="3105337"/>
            <a:ext cx="8302377" cy="7498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What if I told you that you could be lucky and get an apprenticeship in almost anything! There are even now Medical Doctor degree apprenticeships!</a:t>
            </a: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B645C6-6398-6478-1292-B489F31AC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9524" y="4608251"/>
            <a:ext cx="1952625" cy="1409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802670-280C-51A0-A8AE-C407BD90D6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854" y="4608251"/>
            <a:ext cx="2286000" cy="1409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3BCE15-882E-1C3C-9B64-F152360CCE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9820" y="4608251"/>
            <a:ext cx="2180508" cy="14211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743188-AF1E-D007-3106-569BB7577C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9314" y="4608251"/>
            <a:ext cx="2428875" cy="1409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C18C50-CDD6-0322-7E14-114C25CC86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2476" y="4608251"/>
            <a:ext cx="2399434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1A06B62-8BB1-9677-4094-5FB84178B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15BDD6-3ABB-DE53-F335-AF62728E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9717" y="260799"/>
            <a:ext cx="3924299" cy="16122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700" dirty="0"/>
              <a:t>Money </a:t>
            </a:r>
            <a:r>
              <a:rPr lang="en-US" sz="2700" dirty="0" err="1"/>
              <a:t>Money</a:t>
            </a:r>
            <a:r>
              <a:rPr lang="en-US" sz="2700" dirty="0"/>
              <a:t> </a:t>
            </a:r>
            <a:r>
              <a:rPr lang="en-US" sz="2700" dirty="0" err="1"/>
              <a:t>Money</a:t>
            </a:r>
            <a:r>
              <a:rPr lang="en-US" sz="2700" dirty="0"/>
              <a:t>!</a:t>
            </a:r>
            <a:br>
              <a:rPr lang="en-US" sz="2700" dirty="0"/>
            </a:br>
            <a:r>
              <a:rPr lang="en-US" sz="2700" dirty="0"/>
              <a:t>How much can I earn? 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B833C2-7421-BA20-3B77-E9B69185A0B9}"/>
              </a:ext>
            </a:extLst>
          </p:cNvPr>
          <p:cNvSpPr txBox="1"/>
          <p:nvPr/>
        </p:nvSpPr>
        <p:spPr>
          <a:xfrm>
            <a:off x="4054416" y="2006761"/>
            <a:ext cx="8075042" cy="2849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b="1" dirty="0"/>
              <a:t>How much can I earn?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b="1" dirty="0"/>
              <a:t>16 -18 years old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£6.40 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b="1" dirty="0"/>
              <a:t>That’s not much! 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remember though, the company are investing in you, paying you and paying for your training.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18+ and taking on a higher or degree apprenticeship can earn much more!</a:t>
            </a:r>
          </a:p>
        </p:txBody>
      </p:sp>
      <p:pic>
        <p:nvPicPr>
          <p:cNvPr id="18" name="Picture 17" descr="Old wrinkled hands with some coins">
            <a:extLst>
              <a:ext uri="{FF2B5EF4-FFF2-40B4-BE49-F238E27FC236}">
                <a16:creationId xmlns:a16="http://schemas.microsoft.com/office/drawing/2014/main" id="{80C69FFD-A986-2807-5F24-EF777FCDC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963"/>
          <a:stretch/>
        </p:blipFill>
        <p:spPr>
          <a:xfrm>
            <a:off x="1" y="-2357"/>
            <a:ext cx="6095999" cy="4310904"/>
          </a:xfrm>
          <a:custGeom>
            <a:avLst/>
            <a:gdLst/>
            <a:ahLst/>
            <a:cxnLst/>
            <a:rect l="l" t="t" r="r" b="b"/>
            <a:pathLst>
              <a:path w="7872431" h="4310904">
                <a:moveTo>
                  <a:pt x="0" y="0"/>
                </a:moveTo>
                <a:lnTo>
                  <a:pt x="7872431" y="0"/>
                </a:lnTo>
                <a:lnTo>
                  <a:pt x="3042989" y="3788060"/>
                </a:lnTo>
                <a:cubicBezTo>
                  <a:pt x="2579199" y="4115583"/>
                  <a:pt x="2047750" y="4286391"/>
                  <a:pt x="1514750" y="4308448"/>
                </a:cubicBezTo>
                <a:cubicBezTo>
                  <a:pt x="1015062" y="4329127"/>
                  <a:pt x="514010" y="4219067"/>
                  <a:pt x="66064" y="3984830"/>
                </a:cubicBezTo>
                <a:lnTo>
                  <a:pt x="0" y="39477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5354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5BDD6-3ABB-DE53-F335-AF62728E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351" y="289075"/>
            <a:ext cx="4289843" cy="8433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700" dirty="0"/>
              <a:t>Money, Money, Money!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B833C2-7421-BA20-3B77-E9B69185A0B9}"/>
              </a:ext>
            </a:extLst>
          </p:cNvPr>
          <p:cNvSpPr txBox="1"/>
          <p:nvPr/>
        </p:nvSpPr>
        <p:spPr>
          <a:xfrm>
            <a:off x="4399471" y="1575093"/>
            <a:ext cx="7582619" cy="18539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b="1" dirty="0"/>
              <a:t>How much can I earn 18 +?</a:t>
            </a:r>
          </a:p>
          <a:p>
            <a:pPr marL="571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If you get good A-Levels or L3 qualifications like BTECS, you can 	apply for Advanced, Higher and Degree Apprenticeships.</a:t>
            </a:r>
          </a:p>
          <a:p>
            <a:pPr marL="571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wages for these vary, but I am sure you will be surprised how 	much you can earn as an 18 year old.</a:t>
            </a:r>
          </a:p>
        </p:txBody>
      </p:sp>
      <p:pic>
        <p:nvPicPr>
          <p:cNvPr id="18" name="Picture 17" descr="Old wrinkled hands with some coins">
            <a:extLst>
              <a:ext uri="{FF2B5EF4-FFF2-40B4-BE49-F238E27FC236}">
                <a16:creationId xmlns:a16="http://schemas.microsoft.com/office/drawing/2014/main" id="{80C69FFD-A986-2807-5F24-EF777FCDC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963"/>
          <a:stretch/>
        </p:blipFill>
        <p:spPr>
          <a:xfrm>
            <a:off x="1" y="-2357"/>
            <a:ext cx="6095999" cy="4310904"/>
          </a:xfrm>
          <a:custGeom>
            <a:avLst/>
            <a:gdLst/>
            <a:ahLst/>
            <a:cxnLst/>
            <a:rect l="l" t="t" r="r" b="b"/>
            <a:pathLst>
              <a:path w="7872431" h="4310904">
                <a:moveTo>
                  <a:pt x="0" y="0"/>
                </a:moveTo>
                <a:lnTo>
                  <a:pt x="7872431" y="0"/>
                </a:lnTo>
                <a:lnTo>
                  <a:pt x="3042989" y="3788060"/>
                </a:lnTo>
                <a:cubicBezTo>
                  <a:pt x="2579199" y="4115583"/>
                  <a:pt x="2047750" y="4286391"/>
                  <a:pt x="1514750" y="4308448"/>
                </a:cubicBezTo>
                <a:cubicBezTo>
                  <a:pt x="1015062" y="4329127"/>
                  <a:pt x="514010" y="4219067"/>
                  <a:pt x="66064" y="3984830"/>
                </a:cubicBezTo>
                <a:lnTo>
                  <a:pt x="0" y="3947746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8E9A08-FFC3-8233-B2B8-0631DA9B9159}"/>
              </a:ext>
            </a:extLst>
          </p:cNvPr>
          <p:cNvSpPr txBox="1"/>
          <p:nvPr/>
        </p:nvSpPr>
        <p:spPr>
          <a:xfrm>
            <a:off x="401729" y="5779875"/>
            <a:ext cx="11794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is the most Mr Svoboda has seen for an 18+ apprenticeship?</a:t>
            </a:r>
          </a:p>
          <a:p>
            <a:endParaRPr lang="en-US" b="1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C94109-15CE-7F93-EFFE-31F1FF162A10}"/>
              </a:ext>
            </a:extLst>
          </p:cNvPr>
          <p:cNvSpPr txBox="1"/>
          <p:nvPr/>
        </p:nvSpPr>
        <p:spPr>
          <a:xfrm>
            <a:off x="3819796" y="4438663"/>
            <a:ext cx="210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  Degree </a:t>
            </a:r>
          </a:p>
          <a:p>
            <a:pPr algn="ctr"/>
            <a:r>
              <a:rPr lang="en-GB" dirty="0"/>
              <a:t>£24,375</a:t>
            </a:r>
          </a:p>
          <a:p>
            <a:pPr algn="ctr"/>
            <a:r>
              <a:rPr lang="en-GB" dirty="0"/>
              <a:t>Digital Marketing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C4530-3827-BAC3-AD21-F92C0B1E6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125" y="3592670"/>
            <a:ext cx="981039" cy="923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6515B4-8892-10DA-D19E-F85B2F11C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469" y="3595376"/>
            <a:ext cx="981039" cy="9270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13B75D-301A-5B37-D218-E6F9D683DE01}"/>
              </a:ext>
            </a:extLst>
          </p:cNvPr>
          <p:cNvSpPr txBox="1"/>
          <p:nvPr/>
        </p:nvSpPr>
        <p:spPr>
          <a:xfrm>
            <a:off x="2353310" y="4504134"/>
            <a:ext cx="1667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Degree</a:t>
            </a:r>
          </a:p>
          <a:p>
            <a:r>
              <a:rPr lang="en-GB" dirty="0"/>
              <a:t>   £22,500</a:t>
            </a:r>
          </a:p>
          <a:p>
            <a:r>
              <a:rPr lang="en-GB" dirty="0"/>
              <a:t>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CB3FC4-231A-4D03-BD5F-D08EF222D313}"/>
              </a:ext>
            </a:extLst>
          </p:cNvPr>
          <p:cNvSpPr txBox="1"/>
          <p:nvPr/>
        </p:nvSpPr>
        <p:spPr>
          <a:xfrm>
            <a:off x="9963256" y="4438663"/>
            <a:ext cx="1478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Degree</a:t>
            </a:r>
          </a:p>
          <a:p>
            <a:pPr algn="ctr"/>
            <a:r>
              <a:rPr lang="en-GB" dirty="0"/>
              <a:t>£28,808</a:t>
            </a:r>
          </a:p>
          <a:p>
            <a:pPr algn="ctr"/>
            <a:r>
              <a:rPr lang="en-GB" dirty="0"/>
              <a:t>Civil Engineering</a:t>
            </a:r>
          </a:p>
        </p:txBody>
      </p:sp>
      <p:pic>
        <p:nvPicPr>
          <p:cNvPr id="1026" name="Picture 2" descr="AtkinsRéalis - WISE">
            <a:extLst>
              <a:ext uri="{FF2B5EF4-FFF2-40B4-BE49-F238E27FC236}">
                <a16:creationId xmlns:a16="http://schemas.microsoft.com/office/drawing/2014/main" id="{050E3089-7ACF-A0A9-372F-587D7A698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647" y="3589670"/>
            <a:ext cx="1271588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29D2FD6E-8782-F520-39E1-98A674903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223" y="3707837"/>
            <a:ext cx="6953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76EF65-0FCB-0BFF-F4DC-DFB6B09F733D}"/>
              </a:ext>
            </a:extLst>
          </p:cNvPr>
          <p:cNvSpPr txBox="1"/>
          <p:nvPr/>
        </p:nvSpPr>
        <p:spPr>
          <a:xfrm>
            <a:off x="7844740" y="4452889"/>
            <a:ext cx="210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  L7 Degree </a:t>
            </a:r>
          </a:p>
          <a:p>
            <a:pPr algn="ctr"/>
            <a:r>
              <a:rPr lang="en-GB" dirty="0"/>
              <a:t>£27,000</a:t>
            </a:r>
          </a:p>
          <a:p>
            <a:pPr algn="ctr"/>
            <a:r>
              <a:rPr lang="en-GB" dirty="0"/>
              <a:t>Solicitor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6BD090-8E13-62D0-BC19-9AE63FEDB878}"/>
              </a:ext>
            </a:extLst>
          </p:cNvPr>
          <p:cNvSpPr txBox="1"/>
          <p:nvPr/>
        </p:nvSpPr>
        <p:spPr>
          <a:xfrm>
            <a:off x="5861950" y="4487213"/>
            <a:ext cx="21095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  L6 Degree </a:t>
            </a:r>
          </a:p>
          <a:p>
            <a:pPr algn="ctr"/>
            <a:r>
              <a:rPr lang="en-GB" dirty="0"/>
              <a:t>£25,988</a:t>
            </a:r>
          </a:p>
          <a:p>
            <a:pPr algn="ctr"/>
            <a:r>
              <a:rPr lang="en-GB" dirty="0"/>
              <a:t>Food industry Technical professional</a:t>
            </a: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9DEFD565-8609-15DA-8D35-AF8F515D7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858174" cy="85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Samworth Brothers">
            <a:extLst>
              <a:ext uri="{FF2B5EF4-FFF2-40B4-BE49-F238E27FC236}">
                <a16:creationId xmlns:a16="http://schemas.microsoft.com/office/drawing/2014/main" id="{07861C1D-2740-F66A-68A8-87778A8FE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26" y="3571617"/>
            <a:ext cx="981039" cy="98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08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  <p:bldP spid="8" grpId="0"/>
      <p:bldP spid="10" grpId="0"/>
      <p:bldP spid="9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3E5A-83F0-B249-1D77-2224C776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0AC7E-B074-4104-8002-F1FE05CD3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41" y="5461002"/>
            <a:ext cx="9605818" cy="14438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4800" b="1" dirty="0"/>
              <a:t>The Royal Navy-£39,974- £62,000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885C2F-EDE0-ACA6-2AC3-CAABDA8C6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27" r="5228" b="12324"/>
          <a:stretch/>
        </p:blipFill>
        <p:spPr>
          <a:xfrm>
            <a:off x="-92364" y="0"/>
            <a:ext cx="12284364" cy="53663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6638FC-143D-B2C3-B3A2-BEE161566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759" y="4967491"/>
            <a:ext cx="1943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6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theme/theme1.xml><?xml version="1.0" encoding="utf-8"?>
<a:theme xmlns:a="http://schemas.openxmlformats.org/drawingml/2006/main" name="SwellVTI">
  <a:themeElements>
    <a:clrScheme name="AnalogousFromRegularSeedRightStep">
      <a:dk1>
        <a:srgbClr val="000000"/>
      </a:dk1>
      <a:lt1>
        <a:srgbClr val="FFFFFF"/>
      </a:lt1>
      <a:dk2>
        <a:srgbClr val="3C3522"/>
      </a:dk2>
      <a:lt2>
        <a:srgbClr val="E2E8E6"/>
      </a:lt2>
      <a:accent1>
        <a:srgbClr val="E72968"/>
      </a:accent1>
      <a:accent2>
        <a:srgbClr val="D52817"/>
      </a:accent2>
      <a:accent3>
        <a:srgbClr val="E78929"/>
      </a:accent3>
      <a:accent4>
        <a:srgbClr val="B2A513"/>
      </a:accent4>
      <a:accent5>
        <a:srgbClr val="81B320"/>
      </a:accent5>
      <a:accent6>
        <a:srgbClr val="3DBA14"/>
      </a:accent6>
      <a:hlink>
        <a:srgbClr val="319473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412</Words>
  <Application>Microsoft Office PowerPoint</Application>
  <PresentationFormat>Widescreen</PresentationFormat>
  <Paragraphs>58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Neue Haas Grotesk Text Pro</vt:lpstr>
      <vt:lpstr>SwellVTI</vt:lpstr>
      <vt:lpstr>Apprenticeships </vt:lpstr>
      <vt:lpstr>What are they?</vt:lpstr>
      <vt:lpstr>Let’s find out more about apprenticeships</vt:lpstr>
      <vt:lpstr>Local and National opportunities</vt:lpstr>
      <vt:lpstr>What levels are there?</vt:lpstr>
      <vt:lpstr>What kind of jobs can I get an apprenticeship in?</vt:lpstr>
      <vt:lpstr>Money Money Money! How much can I earn?  </vt:lpstr>
      <vt:lpstr>Money, Money, Money!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Apprenticeships</dc:title>
  <dc:creator>Owen Svoboda</dc:creator>
  <cp:lastModifiedBy>Owen Svoboda</cp:lastModifiedBy>
  <cp:revision>7</cp:revision>
  <dcterms:created xsi:type="dcterms:W3CDTF">2024-01-29T08:48:56Z</dcterms:created>
  <dcterms:modified xsi:type="dcterms:W3CDTF">2025-02-11T13:51:41Z</dcterms:modified>
</cp:coreProperties>
</file>